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880" r:id="rId2"/>
    <p:sldMasterId id="2147483843" r:id="rId3"/>
  </p:sldMasterIdLst>
  <p:notesMasterIdLst>
    <p:notesMasterId r:id="rId28"/>
  </p:notesMasterIdLst>
  <p:handoutMasterIdLst>
    <p:handoutMasterId r:id="rId29"/>
  </p:handoutMasterIdLst>
  <p:sldIdLst>
    <p:sldId id="256" r:id="rId4"/>
    <p:sldId id="498" r:id="rId5"/>
    <p:sldId id="525" r:id="rId6"/>
    <p:sldId id="500" r:id="rId7"/>
    <p:sldId id="501" r:id="rId8"/>
    <p:sldId id="502" r:id="rId9"/>
    <p:sldId id="499" r:id="rId10"/>
    <p:sldId id="524" r:id="rId11"/>
    <p:sldId id="526" r:id="rId12"/>
    <p:sldId id="528" r:id="rId13"/>
    <p:sldId id="527" r:id="rId14"/>
    <p:sldId id="514" r:id="rId15"/>
    <p:sldId id="529" r:id="rId16"/>
    <p:sldId id="515" r:id="rId17"/>
    <p:sldId id="516" r:id="rId18"/>
    <p:sldId id="517" r:id="rId19"/>
    <p:sldId id="518" r:id="rId20"/>
    <p:sldId id="519" r:id="rId21"/>
    <p:sldId id="520" r:id="rId22"/>
    <p:sldId id="521" r:id="rId23"/>
    <p:sldId id="522" r:id="rId24"/>
    <p:sldId id="523" r:id="rId25"/>
    <p:sldId id="511" r:id="rId26"/>
    <p:sldId id="512" r:id="rId27"/>
  </p:sldIdLst>
  <p:sldSz cx="9144000" cy="6858000" type="screen4x3"/>
  <p:notesSz cx="6858000" cy="90773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5082"/>
    <a:srgbClr val="C0C0D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8" autoAdjust="0"/>
    <p:restoredTop sz="96901" autoAdjust="0"/>
  </p:normalViewPr>
  <p:slideViewPr>
    <p:cSldViewPr>
      <p:cViewPr varScale="1">
        <p:scale>
          <a:sx n="89" d="100"/>
          <a:sy n="89" d="100"/>
        </p:scale>
        <p:origin x="-13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08" y="-96"/>
      </p:cViewPr>
      <p:guideLst>
        <p:guide orient="horz" pos="2859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108" cy="4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t" anchorCtr="0" compatLnSpc="1">
            <a:prstTxWarp prst="textNoShape">
              <a:avLst/>
            </a:prstTxWarp>
          </a:bodyPr>
          <a:lstStyle>
            <a:lvl1pPr defTabSz="913931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354" y="0"/>
            <a:ext cx="2972108" cy="4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t" anchorCtr="0" compatLnSpc="1">
            <a:prstTxWarp prst="textNoShape">
              <a:avLst/>
            </a:prstTxWarp>
          </a:bodyPr>
          <a:lstStyle>
            <a:lvl1pPr algn="r" defTabSz="913931" eaLnBrk="0" hangingPunct="0">
              <a:defRPr sz="1200"/>
            </a:lvl1pPr>
          </a:lstStyle>
          <a:p>
            <a:pPr>
              <a:defRPr/>
            </a:pPr>
            <a:fld id="{697CF9F7-9984-462C-9924-D445ACEAA579}" type="datetimeFigureOut">
              <a:rPr lang="en-US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1766"/>
            <a:ext cx="2972108" cy="4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b" anchorCtr="0" compatLnSpc="1">
            <a:prstTxWarp prst="textNoShape">
              <a:avLst/>
            </a:prstTxWarp>
          </a:bodyPr>
          <a:lstStyle>
            <a:lvl1pPr defTabSz="913931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354" y="8621766"/>
            <a:ext cx="2972108" cy="4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b" anchorCtr="0" compatLnSpc="1">
            <a:prstTxWarp prst="textNoShape">
              <a:avLst/>
            </a:prstTxWarp>
          </a:bodyPr>
          <a:lstStyle>
            <a:lvl1pPr algn="r" defTabSz="913931" eaLnBrk="0" hangingPunct="0">
              <a:defRPr sz="1200"/>
            </a:lvl1pPr>
          </a:lstStyle>
          <a:p>
            <a:pPr>
              <a:defRPr/>
            </a:pPr>
            <a:fld id="{F3D2BD83-0A32-4BB1-8C4D-9F40A35A7E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2108" cy="4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t" anchorCtr="0" compatLnSpc="1">
            <a:prstTxWarp prst="textNoShape">
              <a:avLst/>
            </a:prstTxWarp>
          </a:bodyPr>
          <a:lstStyle>
            <a:lvl1pPr defTabSz="91393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354" y="0"/>
            <a:ext cx="2972108" cy="4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t" anchorCtr="0" compatLnSpc="1">
            <a:prstTxWarp prst="textNoShape">
              <a:avLst/>
            </a:prstTxWarp>
          </a:bodyPr>
          <a:lstStyle>
            <a:lvl1pPr algn="r" defTabSz="913931">
              <a:defRPr sz="1200"/>
            </a:lvl1pPr>
          </a:lstStyle>
          <a:p>
            <a:pPr>
              <a:defRPr/>
            </a:pPr>
            <a:fld id="{1A5803DC-15D3-4E60-8360-36722FC88845}" type="datetimeFigureOut">
              <a:rPr lang="en-US"/>
              <a:pPr>
                <a:defRPr/>
              </a:pPr>
              <a:t>6/17/2013</a:t>
            </a:fld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0463" y="681038"/>
            <a:ext cx="4537075" cy="3403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108" y="4310884"/>
            <a:ext cx="5485785" cy="4084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1766"/>
            <a:ext cx="2972108" cy="4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b" anchorCtr="0" compatLnSpc="1">
            <a:prstTxWarp prst="textNoShape">
              <a:avLst/>
            </a:prstTxWarp>
          </a:bodyPr>
          <a:lstStyle>
            <a:lvl1pPr defTabSz="91393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354" y="8621766"/>
            <a:ext cx="2972108" cy="4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9" tIns="45704" rIns="91409" bIns="45704" numCol="1" anchor="b" anchorCtr="0" compatLnSpc="1">
            <a:prstTxWarp prst="textNoShape">
              <a:avLst/>
            </a:prstTxWarp>
          </a:bodyPr>
          <a:lstStyle>
            <a:lvl1pPr algn="r" defTabSz="913931">
              <a:defRPr sz="1200"/>
            </a:lvl1pPr>
          </a:lstStyle>
          <a:p>
            <a:pPr>
              <a:defRPr/>
            </a:pPr>
            <a:fld id="{CCF1333A-6395-49C4-88F8-CB3BB19C4D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E901BE-C639-493A-85F8-86DD2689890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 txBox="1">
            <a:spLocks noGrp="1"/>
          </p:cNvSpPr>
          <p:nvPr/>
        </p:nvSpPr>
        <p:spPr bwMode="auto">
          <a:xfrm>
            <a:off x="3884354" y="8621766"/>
            <a:ext cx="2972108" cy="454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09" tIns="45704" rIns="91409" bIns="45704" anchor="b"/>
          <a:lstStyle/>
          <a:p>
            <a:pPr algn="r" defTabSz="913931"/>
            <a:fld id="{AB4D1430-1B19-4BA3-B0FA-78F8636E5A93}" type="slidenum">
              <a:rPr lang="en-US" sz="1200"/>
              <a:pPr algn="r" defTabSz="913931"/>
              <a:t>1</a:t>
            </a:fld>
            <a:endParaRPr lang="en-US" sz="1200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Anna or Karen to present</a:t>
            </a: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9D85A83-4BC3-4990-B6D0-3C3FED4C1CFA}" type="slidenum">
              <a:rPr lang="en-US" smtClean="0">
                <a:latin typeface="Arial" pitchFamily="34" charset="0"/>
                <a:cs typeface="Arial" pitchFamily="34" charset="0"/>
              </a:rPr>
              <a:pPr/>
              <a:t>14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18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A224B3C-B32D-4821-9B11-EDF752CBB130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23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77827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425450" y="442913"/>
            <a:ext cx="2552700" cy="19145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8" name="Rectangle 5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This chart shows the top causes of disability claims filed between the years 1999-2000.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r>
              <a:rPr lang="en-US" smtClean="0">
                <a:ea typeface="ＭＳ Ｐゴシック" pitchFamily="34" charset="-128"/>
              </a:rPr>
              <a:t>The majority of claims were due to illness or chronic conditions. </a:t>
            </a: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en-US" smtClean="0">
              <a:ea typeface="ＭＳ Ｐゴシック" pitchFamily="34" charset="-128"/>
            </a:endParaRPr>
          </a:p>
        </p:txBody>
      </p:sp>
      <p:sp>
        <p:nvSpPr>
          <p:cNvPr id="809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5F03A83-F78F-483D-BFCF-64A03772AA4F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24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bloc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5908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752600" y="609600"/>
            <a:ext cx="60198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>
                <a:latin typeface="Lucida Sans Unicode" pitchFamily="34" charset="0"/>
              </a:rPr>
              <a:t>ANNA RAPPAPORT CONSULTING</a:t>
            </a:r>
          </a:p>
          <a:p>
            <a:pPr algn="ctr">
              <a:lnSpc>
                <a:spcPct val="0"/>
              </a:lnSpc>
              <a:spcBef>
                <a:spcPct val="50000"/>
              </a:spcBef>
              <a:defRPr/>
            </a:pPr>
            <a:r>
              <a:rPr lang="en-US" sz="1400" b="1">
                <a:latin typeface="Lucida Sans Unicode" pitchFamily="34" charset="0"/>
              </a:rPr>
              <a:t>STRATEGIES FOR A SECURE RETIREMENT</a:t>
            </a:r>
            <a:r>
              <a:rPr lang="en-US" sz="1400" b="1" baseline="30000">
                <a:latin typeface="Lucida Sans Unicode" pitchFamily="34" charset="0"/>
              </a:rPr>
              <a:t>SM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76400" y="2338388"/>
            <a:ext cx="6934200" cy="218122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09800" y="4419600"/>
            <a:ext cx="6477000" cy="990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238375" y="6245225"/>
            <a:ext cx="4648200" cy="460375"/>
          </a:xfrm>
        </p:spPr>
        <p:txBody>
          <a:bodyPr/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Task Force on Women and Aging, August, 2013 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E23D6-EBB2-4549-A107-7281BBDF6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07DD2-73A9-45DA-A690-5664A7AFD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19431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152400"/>
            <a:ext cx="56769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6978B-B014-4FF7-B905-F10AEAE108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42888"/>
            <a:ext cx="7620000" cy="94138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96875" y="1301750"/>
            <a:ext cx="8348663" cy="5133975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12168-1875-434E-8D4B-BA575BC106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00907-F537-4CCC-902E-4D78BF1F2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57230-6CF8-4C4C-BC8B-4634D0A968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9CFB2-55F2-40A0-A944-EF7CB540D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4B5B2-D09F-4659-B277-8046B8ABE0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046DE8-C89A-4D41-98D9-08F2AED933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E4C23-A44C-40B9-B837-366C9B1655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A35BF-6078-4598-BE3C-726250A43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Task Force on Women and Aging, August, 2013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AAFC6-9150-46EA-9C68-B9250CF5127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5019B-5E9A-4143-AA7E-8B8D099646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60737-F81B-42FA-BE43-BC35F845F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806FA-C30E-4C2C-B9BB-5EC699646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96B5A-D9DC-4B0A-B5E2-87CBF8978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F2A2-4737-4F1F-BE28-1004199BB9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6239F7-C4E8-40C9-A28F-618217CC7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2E297-FF25-4435-94BD-FCD7B2DFB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F6B9-18EB-43B4-8102-33792F89FC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01B0E-5B31-4DBB-A7BE-CD1A1BF63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99EBF-B734-4C68-BC2F-A2CC61279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22801-E305-409C-966A-6A0C71FCA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8C92E-7F7A-4BDD-BE45-7BFD4A13AE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D189-08C9-46B3-9212-94C360E80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5681D-B4EC-4F3F-B803-C89E63243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4EA32-14ED-464C-B8A5-135881B3E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01B2E-0C84-4D12-88BF-1D42A38BBB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9B178-11C8-4B8E-BBE2-3DB7CC70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581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AD46-8312-4E34-94D5-F02543DF3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A1CBB-4A06-4B22-8A34-7F5CD64018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304EC-1668-469E-A9D9-DCCDA2329B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9304BA-5B61-4B52-A25E-AA72816EE7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379869-93AE-4EC6-AF76-79C2F84ED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152400"/>
            <a:ext cx="75438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3152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245225"/>
            <a:ext cx="426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lang="en-US" sz="1200">
                <a:latin typeface="Lucida Sans Unicode" pitchFamily="34" charset="0"/>
              </a:defRPr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dirty="0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89145A9-CCC8-4678-9D1A-7850E87072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9" descr="block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06" r:id="rId3"/>
    <p:sldLayoutId id="2147483905" r:id="rId4"/>
    <p:sldLayoutId id="2147483920" r:id="rId5"/>
    <p:sldLayoutId id="2147483904" r:id="rId6"/>
    <p:sldLayoutId id="2147483903" r:id="rId7"/>
    <p:sldLayoutId id="2147483902" r:id="rId8"/>
    <p:sldLayoutId id="2147483901" r:id="rId9"/>
    <p:sldLayoutId id="2147483900" r:id="rId10"/>
    <p:sldLayoutId id="2147483899" r:id="rId11"/>
    <p:sldLayoutId id="2147483898" r:id="rId12"/>
    <p:sldLayoutId id="2147483895" r:id="rId13"/>
  </p:sldLayoutIdLst>
  <p:transition spd="med">
    <p:wipe dir="r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0FC0EED-27CF-4F62-86A2-CF4D3C0DF5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7" r:id="rId1"/>
    <p:sldLayoutId id="2147483916" r:id="rId2"/>
    <p:sldLayoutId id="2147483915" r:id="rId3"/>
    <p:sldLayoutId id="2147483914" r:id="rId4"/>
    <p:sldLayoutId id="2147483913" r:id="rId5"/>
    <p:sldLayoutId id="2147483912" r:id="rId6"/>
    <p:sldLayoutId id="2147483911" r:id="rId7"/>
    <p:sldLayoutId id="2147483910" r:id="rId8"/>
    <p:sldLayoutId id="2147483909" r:id="rId9"/>
    <p:sldLayoutId id="2147483908" r:id="rId10"/>
    <p:sldLayoutId id="2147483907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EBRI Policy Forum, May 2011</a:t>
            </a:r>
            <a:endParaRPr lang="en-US"/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2ACC926-6E06-4CE7-B656-CA966B7089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1524000" y="4191000"/>
            <a:ext cx="60960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latin typeface="Lucida Sans Unicode" pitchFamily="34" charset="0"/>
              </a:rPr>
              <a:t>anna@annarappaport.com</a:t>
            </a:r>
          </a:p>
          <a:p>
            <a:pPr algn="ctr">
              <a:spcBef>
                <a:spcPct val="50000"/>
              </a:spcBef>
              <a:defRPr/>
            </a:pPr>
            <a:r>
              <a:rPr lang="en-US" b="1" dirty="0">
                <a:latin typeface="Lucida Sans Unicode" pitchFamily="34" charset="0"/>
              </a:rPr>
              <a:t>Phone: 312-642-4720</a:t>
            </a:r>
            <a:br>
              <a:rPr lang="en-US" b="1" dirty="0">
                <a:latin typeface="Lucida Sans Unicode" pitchFamily="34" charset="0"/>
              </a:rPr>
            </a:br>
            <a:r>
              <a:rPr lang="en-US" b="1" dirty="0">
                <a:latin typeface="Lucida Sans Unicode" pitchFamily="34" charset="0"/>
              </a:rPr>
              <a:t>Fax: 312-642-4330</a:t>
            </a:r>
          </a:p>
        </p:txBody>
      </p:sp>
      <p:grpSp>
        <p:nvGrpSpPr>
          <p:cNvPr id="29702" name="Group 6"/>
          <p:cNvGrpSpPr>
            <a:grpSpLocks/>
          </p:cNvGrpSpPr>
          <p:nvPr/>
        </p:nvGrpSpPr>
        <p:grpSpPr bwMode="auto">
          <a:xfrm>
            <a:off x="1390650" y="1219200"/>
            <a:ext cx="6362700" cy="641350"/>
            <a:chOff x="768" y="768"/>
            <a:chExt cx="4008" cy="404"/>
          </a:xfrm>
        </p:grpSpPr>
        <p:sp>
          <p:nvSpPr>
            <p:cNvPr id="50183" name="Text Box 7"/>
            <p:cNvSpPr txBox="1">
              <a:spLocks noChangeArrowheads="1"/>
            </p:cNvSpPr>
            <p:nvPr userDrawn="1"/>
          </p:nvSpPr>
          <p:spPr bwMode="auto">
            <a:xfrm>
              <a:off x="984" y="768"/>
              <a:ext cx="3792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800" b="1">
                  <a:latin typeface="Lucida Sans Unicode" pitchFamily="34" charset="0"/>
                </a:rPr>
                <a:t>ANNA RAPPAPORT CONSULTING</a:t>
              </a:r>
            </a:p>
            <a:p>
              <a:pPr algn="ctr">
                <a:lnSpc>
                  <a:spcPct val="0"/>
                </a:lnSpc>
                <a:spcBef>
                  <a:spcPct val="50000"/>
                </a:spcBef>
                <a:defRPr/>
              </a:pPr>
              <a:r>
                <a:rPr lang="en-US" sz="1600" b="1">
                  <a:latin typeface="Lucida Sans Unicode" pitchFamily="34" charset="0"/>
                </a:rPr>
                <a:t>STRATEGIES FOR A SECURE RETIREMENT</a:t>
              </a:r>
              <a:r>
                <a:rPr lang="en-US" sz="1600" b="1" baseline="30000">
                  <a:latin typeface="Lucida Sans Unicode" pitchFamily="34" charset="0"/>
                </a:rPr>
                <a:t>SM</a:t>
              </a:r>
            </a:p>
          </p:txBody>
        </p:sp>
        <p:pic>
          <p:nvPicPr>
            <p:cNvPr id="29704" name="Picture 8" descr="block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768" y="816"/>
              <a:ext cx="326" cy="3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23" r:id="rId3"/>
    <p:sldLayoutId id="2147483924" r:id="rId4"/>
    <p:sldLayoutId id="2147483925" r:id="rId5"/>
    <p:sldLayoutId id="2147483926" r:id="rId6"/>
    <p:sldLayoutId id="2147483927" r:id="rId7"/>
    <p:sldLayoutId id="2147483928" r:id="rId8"/>
    <p:sldLayoutId id="2147483929" r:id="rId9"/>
    <p:sldLayoutId id="2147483930" r:id="rId10"/>
    <p:sldLayoutId id="2147483931" r:id="rId11"/>
  </p:sldLayoutIdLst>
  <p:transition spd="med">
    <p:wipe dir="r"/>
  </p:transition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600" dirty="0" smtClean="0">
                <a:solidFill>
                  <a:schemeClr val="tx1"/>
                </a:solidFill>
              </a:rPr>
              <a:t>Disability: the Challenges it Presents to </a:t>
            </a:r>
            <a:r>
              <a:rPr lang="en-US" sz="2600" dirty="0" smtClean="0">
                <a:solidFill>
                  <a:schemeClr val="tx1"/>
                </a:solidFill>
              </a:rPr>
              <a:t>Successful </a:t>
            </a:r>
            <a:r>
              <a:rPr lang="en-US" sz="2600" dirty="0" smtClean="0">
                <a:solidFill>
                  <a:schemeClr val="tx1"/>
                </a:solidFill>
              </a:rPr>
              <a:t>Retirement</a:t>
            </a:r>
            <a:r>
              <a:rPr lang="en-US" sz="2600" dirty="0" smtClean="0">
                <a:solidFill>
                  <a:schemeClr val="tx1"/>
                </a:solidFill>
              </a:rPr>
              <a:t/>
            </a:r>
            <a:br>
              <a:rPr lang="en-US" sz="26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44034" name="Subtitle 6"/>
          <p:cNvSpPr>
            <a:spLocks noGrp="1"/>
          </p:cNvSpPr>
          <p:nvPr>
            <p:ph type="subTitle" idx="1"/>
          </p:nvPr>
        </p:nvSpPr>
        <p:spPr>
          <a:xfrm>
            <a:off x="1295400" y="4038600"/>
            <a:ext cx="6477000" cy="2514600"/>
          </a:xfrm>
        </p:spPr>
        <p:txBody>
          <a:bodyPr/>
          <a:lstStyle/>
          <a:p>
            <a:pPr algn="ctr">
              <a:lnSpc>
                <a:spcPct val="90000"/>
              </a:lnSpc>
            </a:pPr>
            <a:endParaRPr lang="en-US" sz="2400" dirty="0" smtClean="0"/>
          </a:p>
          <a:p>
            <a:pPr algn="ctr">
              <a:lnSpc>
                <a:spcPct val="90000"/>
              </a:lnSpc>
            </a:pPr>
            <a:r>
              <a:rPr lang="en-US" sz="2400" dirty="0" smtClean="0"/>
              <a:t>Task Force on Women and Aging</a:t>
            </a:r>
            <a:endParaRPr lang="en-US" sz="2400" dirty="0" smtClean="0"/>
          </a:p>
          <a:p>
            <a:pPr algn="ctr">
              <a:lnSpc>
                <a:spcPct val="90000"/>
              </a:lnSpc>
            </a:pPr>
            <a:r>
              <a:rPr lang="en-US" sz="2400" dirty="0" smtClean="0"/>
              <a:t>August, 2013</a:t>
            </a:r>
            <a:endParaRPr lang="en-US" sz="24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Integrating Disability with Other Benefits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85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56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Benefit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Disability coverage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Life Insurance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Waiver of Premium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Health</a:t>
                      </a:r>
                      <a:r>
                        <a:rPr lang="en-US" baseline="0" dirty="0" smtClean="0"/>
                        <a:t>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employers</a:t>
                      </a:r>
                      <a:r>
                        <a:rPr lang="en-US" baseline="0" dirty="0" smtClean="0"/>
                        <a:t> provide for continued medical coverage, Medicare after 2 years if on SSDI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DB Pensions Traditional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Many plans continue</a:t>
                      </a:r>
                      <a:r>
                        <a:rPr lang="en-US" baseline="0" dirty="0" smtClean="0"/>
                        <a:t> crediting service (like waiver of premium); some plans pay disability pension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DB Cash Balance Plans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Could</a:t>
                      </a:r>
                      <a:r>
                        <a:rPr lang="en-US" baseline="0" dirty="0" smtClean="0"/>
                        <a:t> continue crediting service or pay out benefit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DC Plans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Logical</a:t>
                      </a:r>
                      <a:r>
                        <a:rPr lang="en-US" baseline="0" dirty="0" smtClean="0"/>
                        <a:t> approach would be to continue making contribution (like a waiver of premium), but regulatory barriers</a:t>
                      </a:r>
                    </a:p>
                    <a:p>
                      <a:r>
                        <a:rPr lang="en-US" baseline="0" dirty="0" smtClean="0"/>
                        <a:t>Can offer special LTD benefit as an investment option </a:t>
                      </a:r>
                    </a:p>
                    <a:p>
                      <a:r>
                        <a:rPr lang="en-US" dirty="0" smtClean="0"/>
                        <a:t>Can offer stand-alone disability make-up benefit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24600"/>
            <a:ext cx="35052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Task Force on Women and Aging, August,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9CFB2-55F2-40A0-A944-EF7CB540D75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Regulation of longer-term disability coverage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 LTD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 Pension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Who</a:t>
                      </a:r>
                      <a:r>
                        <a:rPr lang="en-US" baseline="0" dirty="0" smtClean="0"/>
                        <a:t>’s in 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Congress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Employer, subject to law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Employer, subject to 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Ins. Co’s offer plans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Regulation of benefits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Soc. Sec. Adm.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 – Federal (ERISA)</a:t>
                      </a:r>
                    </a:p>
                    <a:p>
                      <a:r>
                        <a:rPr lang="en-US" dirty="0" smtClean="0"/>
                        <a:t>Insurance</a:t>
                      </a:r>
                      <a:r>
                        <a:rPr lang="en-US" baseline="0" dirty="0" smtClean="0"/>
                        <a:t> – State ins. laws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Federal law (ERISA) </a:t>
                      </a:r>
                    </a:p>
                    <a:p>
                      <a:r>
                        <a:rPr lang="en-US" dirty="0" smtClean="0"/>
                        <a:t>DOL, IRS, PBGC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State insurance laws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Taxation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 household income 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 whether</a:t>
                      </a:r>
                      <a:r>
                        <a:rPr lang="en-US" baseline="0" dirty="0" smtClean="0"/>
                        <a:t> pre-tax of post-tax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Benefits are taxable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Benefits</a:t>
                      </a:r>
                      <a:r>
                        <a:rPr lang="en-US" baseline="0" dirty="0" smtClean="0"/>
                        <a:t> generally not taxable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19400" y="6400800"/>
            <a:ext cx="3810000" cy="32067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Tax Force on Women and Aging, August, 2013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9CFB2-55F2-40A0-A944-EF7CB540D75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50292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addition Americans with Disabilities Act – regulates employment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Anna’s advice to policymakers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Adopt measures to increase LTD participation</a:t>
            </a:r>
          </a:p>
          <a:p>
            <a:pPr lvl="1"/>
            <a:r>
              <a:rPr lang="en-US" dirty="0" smtClean="0"/>
              <a:t>Encourage auto-enrollment in LTD</a:t>
            </a:r>
          </a:p>
          <a:p>
            <a:r>
              <a:rPr lang="en-US" dirty="0" smtClean="0"/>
              <a:t>Provide centralized information resources</a:t>
            </a:r>
          </a:p>
          <a:p>
            <a:r>
              <a:rPr lang="en-US" dirty="0" smtClean="0"/>
              <a:t>Improve public education about importance of disability</a:t>
            </a:r>
          </a:p>
          <a:p>
            <a:r>
              <a:rPr lang="en-US" dirty="0" smtClean="0"/>
              <a:t>Remove barriers to continued savings in 401(k) and other DC during disability</a:t>
            </a:r>
          </a:p>
          <a:p>
            <a:r>
              <a:rPr lang="en-US" dirty="0" smtClean="0"/>
              <a:t>Revisit coordination of disability and retirement benefits in light of increasing retirement ages, phased retirement</a:t>
            </a:r>
          </a:p>
          <a:p>
            <a:r>
              <a:rPr lang="en-US" dirty="0" smtClean="0"/>
              <a:t>Unify terminology used for definition of disability so that differences are clear and understandable</a:t>
            </a:r>
          </a:p>
          <a:p>
            <a:r>
              <a:rPr lang="en-US" dirty="0" smtClean="0"/>
              <a:t>Strengthen returned to work support/deal with conflicting rules and administration</a:t>
            </a:r>
          </a:p>
          <a:p>
            <a:r>
              <a:rPr lang="en-US" dirty="0" smtClean="0"/>
              <a:t>Analyze standards re offsets, and maybe revise</a:t>
            </a:r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Task Force on Women and Aging, August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to Individuals and Advisors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Think holistically</a:t>
            </a:r>
          </a:p>
          <a:p>
            <a:r>
              <a:rPr lang="en-US" dirty="0" smtClean="0"/>
              <a:t>Examples of riders are available with individual policies</a:t>
            </a:r>
          </a:p>
          <a:p>
            <a:pPr lvl="1"/>
            <a:r>
              <a:rPr lang="en-US" dirty="0" smtClean="0"/>
              <a:t>Inflation protection</a:t>
            </a:r>
          </a:p>
          <a:p>
            <a:pPr lvl="1"/>
            <a:r>
              <a:rPr lang="en-US" dirty="0" smtClean="0"/>
              <a:t>More liberal definition of disability</a:t>
            </a:r>
          </a:p>
          <a:p>
            <a:pPr lvl="1"/>
            <a:r>
              <a:rPr lang="en-US" dirty="0" smtClean="0"/>
              <a:t>Protect retirement savings</a:t>
            </a:r>
          </a:p>
          <a:p>
            <a:r>
              <a:rPr lang="en-US" dirty="0" smtClean="0"/>
              <a:t>Watch out for </a:t>
            </a:r>
          </a:p>
          <a:p>
            <a:pPr lvl="1"/>
            <a:r>
              <a:rPr lang="en-US" dirty="0" smtClean="0"/>
              <a:t>Different definitions of disability</a:t>
            </a:r>
          </a:p>
          <a:p>
            <a:pPr lvl="1"/>
            <a:r>
              <a:rPr lang="en-US" dirty="0" smtClean="0"/>
              <a:t>Offset provisions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Task Force on Women and Aging, August, 2013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7772400" cy="1943100"/>
          </a:xfrm>
        </p:spPr>
        <p:txBody>
          <a:bodyPr/>
          <a:lstStyle/>
          <a:p>
            <a:pPr eaLnBrk="1" hangingPunct="1">
              <a:spcBef>
                <a:spcPts val="1200"/>
              </a:spcBef>
              <a:spcAft>
                <a:spcPts val="1200"/>
              </a:spcAft>
            </a:pPr>
            <a:r>
              <a:rPr lang="en-US" sz="2400" dirty="0" err="1" smtClean="0"/>
              <a:t>AppenDIX</a:t>
            </a:r>
            <a:r>
              <a:rPr lang="en-US" sz="2400" dirty="0" smtClean="0"/>
              <a:t>: 2012 ERISA Advisory Council topic:</a:t>
            </a:r>
            <a:br>
              <a:rPr lang="en-US" sz="2400" dirty="0" smtClean="0"/>
            </a:br>
            <a:r>
              <a:rPr lang="en-US" sz="2400" dirty="0" smtClean="0"/>
              <a:t>Managing </a:t>
            </a:r>
            <a:r>
              <a:rPr lang="en-US" sz="2400" dirty="0" smtClean="0"/>
              <a:t>Disability Risks in an Environment of Individual Responsibility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3200400"/>
            <a:ext cx="7772400" cy="1795463"/>
          </a:xfrm>
        </p:spPr>
        <p:txBody>
          <a:bodyPr>
            <a:normAutofit/>
          </a:bodyPr>
          <a:lstStyle/>
          <a:p>
            <a:pPr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Note that Anna </a:t>
            </a:r>
            <a:r>
              <a:rPr lang="en-US" dirty="0" err="1" smtClean="0"/>
              <a:t>Rappaport</a:t>
            </a:r>
            <a:r>
              <a:rPr lang="en-US" dirty="0" smtClean="0"/>
              <a:t> </a:t>
            </a:r>
            <a:r>
              <a:rPr lang="en-US" dirty="0" smtClean="0"/>
              <a:t>served on the Council in 2012 and participated in this project.  The views presented today are her own and not those of the Council or the Department of Labor.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9DB16-8907-4048-9090-8CBD9B0DBD1C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Managing Disability Risks</a:t>
            </a:r>
            <a:br>
              <a:rPr lang="en-US" sz="3600" dirty="0" smtClean="0"/>
            </a:br>
            <a:r>
              <a:rPr lang="en-US" sz="3600" dirty="0">
                <a:solidFill>
                  <a:srgbClr val="FF0000"/>
                </a:solidFill>
              </a:rPr>
              <a:t>Questions studied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long term disability benefits are offered to employees? </a:t>
            </a:r>
          </a:p>
          <a:p>
            <a:pPr eaLnBrk="1" hangingPunct="1"/>
            <a:r>
              <a:rPr lang="en-US" smtClean="0"/>
              <a:t>What retirement income gaps are created during periods of disability?</a:t>
            </a:r>
          </a:p>
          <a:p>
            <a:pPr eaLnBrk="1" hangingPunct="1"/>
            <a:r>
              <a:rPr lang="en-US" smtClean="0"/>
              <a:t>How can  DOL assist participants in managing disability risks?</a:t>
            </a:r>
          </a:p>
          <a:p>
            <a:pPr eaLnBrk="1" hangingPunct="1"/>
            <a:r>
              <a:rPr lang="en-US" smtClean="0"/>
              <a:t>How can  DOL assist employers in establishing effective disability benefit designs?</a:t>
            </a:r>
          </a:p>
          <a:p>
            <a:pPr eaLnBrk="1" hangingPunct="1">
              <a:buFont typeface="Wingdings 2" pitchFamily="18" charset="2"/>
              <a:buNone/>
            </a:pPr>
            <a:r>
              <a:rPr lang="en-US" smtClean="0"/>
              <a:t> </a:t>
            </a:r>
          </a:p>
          <a:p>
            <a:pPr eaLnBrk="1" hangingPunct="1"/>
            <a:endParaRPr lang="en-US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07060C-CEA1-40C8-A411-C62386ABE125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rgbClr val="FF0000"/>
                </a:solidFill>
              </a:rPr>
              <a:t/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Managing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chemeClr val="tx1"/>
                </a:solidFill>
              </a:rPr>
              <a:t>Disability Risks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rgbClr val="FF0000"/>
                </a:solidFill>
              </a:rPr>
              <a:t>Findings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dirty="0" smtClean="0"/>
              <a:t>Testimony confirmed:</a:t>
            </a:r>
          </a:p>
          <a:p>
            <a:pPr eaLnBrk="1" hangingPunct="1">
              <a:defRPr/>
            </a:pPr>
            <a:r>
              <a:rPr lang="en-US" dirty="0" smtClean="0"/>
              <a:t>Major gaps in employer and employee knowledge about disability coverage</a:t>
            </a:r>
          </a:p>
          <a:p>
            <a:pPr eaLnBrk="1" hangingPunct="1">
              <a:defRPr/>
            </a:pPr>
            <a:r>
              <a:rPr lang="en-US" dirty="0" smtClean="0"/>
              <a:t>Many individuals do not fully understand the risk of becoming disabled or appreciate the value of disability coverage</a:t>
            </a:r>
          </a:p>
          <a:p>
            <a:pPr eaLnBrk="1" hangingPunct="1">
              <a:defRPr/>
            </a:pPr>
            <a:r>
              <a:rPr lang="en-US" dirty="0" smtClean="0"/>
              <a:t>Disability coverage is often lost in the shift from DB plans to DC plans</a:t>
            </a:r>
          </a:p>
          <a:p>
            <a:pPr eaLnBrk="1" hangingPunct="1">
              <a:defRPr/>
            </a:pPr>
            <a:r>
              <a:rPr lang="en-US" dirty="0" smtClean="0"/>
              <a:t>Disability can derail retirement income planning  for DC participants – contributions cease and retirement savings are spent prematurely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4715F-8626-4FE7-888F-A92696DBD7C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tx1"/>
                </a:solidFill>
              </a:rPr>
              <a:t>Managing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>
                <a:solidFill>
                  <a:schemeClr val="tx1"/>
                </a:solidFill>
              </a:rPr>
              <a:t>Disability Risks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mtClean="0">
                <a:solidFill>
                  <a:srgbClr val="FF0000"/>
                </a:solidFill>
              </a:rPr>
              <a:t>Findings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E66631-1054-4ED2-8413-C8224130914A}" type="slidenum">
              <a:rPr lang="en-US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28677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US" dirty="0"/>
              <a:t>Testimony confirmed: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Tax regulations are a barrier to plan designs promoting continued savings in DC plans during periods of disability</a:t>
            </a:r>
          </a:p>
          <a:p>
            <a:pPr eaLnBrk="1" hangingPunct="1">
              <a:defRPr/>
            </a:pPr>
            <a:r>
              <a:rPr lang="en-US" dirty="0" smtClean="0"/>
              <a:t>Complexity, misunderstandings and lack of disclosure of offsets have led to unexpected outcomes for participants</a:t>
            </a:r>
          </a:p>
          <a:p>
            <a:pPr eaLnBrk="1" hangingPunct="1">
              <a:defRPr/>
            </a:pPr>
            <a:r>
              <a:rPr lang="en-US" dirty="0" smtClean="0"/>
              <a:t>Differing definitions of disability can create barriers to retraining or returning to work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Managing Disability Risks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Recommendations 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r>
              <a:rPr lang="en-US" sz="2800" dirty="0" smtClean="0"/>
              <a:t>The Advisory Council recommends that DOL:</a:t>
            </a:r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800" dirty="0"/>
              <a:t>D</a:t>
            </a:r>
            <a:r>
              <a:rPr lang="en-US" sz="2800" dirty="0" smtClean="0"/>
              <a:t>evelop </a:t>
            </a:r>
            <a:r>
              <a:rPr lang="en-US" sz="2800" dirty="0"/>
              <a:t>educational materials </a:t>
            </a:r>
            <a:r>
              <a:rPr lang="en-US" sz="2800" dirty="0" smtClean="0"/>
              <a:t>for </a:t>
            </a:r>
            <a:r>
              <a:rPr lang="en-US" sz="2800" dirty="0"/>
              <a:t>employers, employees, participants and beneficiaries </a:t>
            </a:r>
            <a:r>
              <a:rPr lang="en-US" sz="2800" dirty="0" smtClean="0"/>
              <a:t>addressing:</a:t>
            </a:r>
          </a:p>
          <a:p>
            <a:pPr marL="914400" lvl="1" indent="-449263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sz="2400" dirty="0" smtClean="0"/>
              <a:t>The </a:t>
            </a:r>
            <a:r>
              <a:rPr lang="en-US" sz="2400" dirty="0"/>
              <a:t>likelihood of becoming </a:t>
            </a:r>
            <a:r>
              <a:rPr lang="en-US" sz="2400" dirty="0" smtClean="0"/>
              <a:t>disabled </a:t>
            </a:r>
          </a:p>
          <a:p>
            <a:pPr marL="914400" lvl="1" indent="-449263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sz="2400" dirty="0" smtClean="0"/>
              <a:t>The </a:t>
            </a:r>
            <a:r>
              <a:rPr lang="en-US" sz="2400" dirty="0"/>
              <a:t>impact </a:t>
            </a:r>
            <a:r>
              <a:rPr lang="en-US" sz="2400" dirty="0" smtClean="0"/>
              <a:t>of disability on </a:t>
            </a:r>
            <a:r>
              <a:rPr lang="en-US" sz="2400" dirty="0"/>
              <a:t>retirement </a:t>
            </a:r>
            <a:r>
              <a:rPr lang="en-US" sz="2400" dirty="0" smtClean="0"/>
              <a:t>benefits </a:t>
            </a:r>
          </a:p>
          <a:p>
            <a:pPr marL="914400" lvl="1" indent="-449263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sz="2400" dirty="0"/>
              <a:t>T</a:t>
            </a:r>
            <a:r>
              <a:rPr lang="en-US" sz="2400" dirty="0" smtClean="0"/>
              <a:t>ypes </a:t>
            </a:r>
            <a:r>
              <a:rPr lang="en-US" sz="2400" dirty="0"/>
              <a:t>of disability </a:t>
            </a:r>
            <a:r>
              <a:rPr lang="en-US" sz="2400" dirty="0" smtClean="0"/>
              <a:t>coverage </a:t>
            </a:r>
          </a:p>
          <a:p>
            <a:pPr marL="914400" lvl="1" indent="-449263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sz="2400" dirty="0"/>
              <a:t>O</a:t>
            </a:r>
            <a:r>
              <a:rPr lang="en-US" sz="2400" dirty="0" smtClean="0"/>
              <a:t>ptions </a:t>
            </a:r>
            <a:r>
              <a:rPr lang="en-US" sz="2400" dirty="0"/>
              <a:t>for securing replacement income during periods of </a:t>
            </a:r>
            <a:r>
              <a:rPr lang="en-US" sz="2400" dirty="0" smtClean="0"/>
              <a:t>disability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1AD0A1-CDE1-4960-BAFA-6942CBA43201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3600" dirty="0" smtClean="0"/>
              <a:t>Managing Disability Risks</a:t>
            </a:r>
            <a:br>
              <a:rPr lang="en-US" sz="3600" dirty="0" smtClean="0"/>
            </a:br>
            <a:r>
              <a:rPr lang="en-US" sz="3600" dirty="0" smtClean="0">
                <a:solidFill>
                  <a:srgbClr val="FF0000"/>
                </a:solidFill>
              </a:rPr>
              <a:t>Recommendations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en-US" dirty="0" smtClean="0"/>
          </a:p>
          <a:p>
            <a:pPr marL="457200" indent="-457200" eaLnBrk="1" fontAlgn="auto" hangingPunct="1">
              <a:spcBef>
                <a:spcPts val="580"/>
              </a:spcBef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en-US" sz="2800" dirty="0" smtClean="0"/>
              <a:t>Review and modify current claims regulations  regarding disability benefits, drawing upon recent health care regulations where appropriate,  including: </a:t>
            </a:r>
          </a:p>
          <a:p>
            <a:pPr marL="914400" lvl="1" indent="-449263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sz="2400" dirty="0" smtClean="0"/>
              <a:t>The content for denial of disability claims </a:t>
            </a:r>
          </a:p>
          <a:p>
            <a:pPr marL="914400" lvl="1" indent="-449263" eaLnBrk="1" fontAlgn="auto" hangingPunct="1">
              <a:spcBef>
                <a:spcPts val="370"/>
              </a:spcBef>
              <a:spcAft>
                <a:spcPts val="0"/>
              </a:spcAft>
              <a:defRPr/>
            </a:pPr>
            <a:r>
              <a:rPr lang="en-US" sz="2400" dirty="0" smtClean="0"/>
              <a:t>The rule regarding full and fair review, addressing what is an adequate opportunity to develop the record and address retroactive rescission of an approved benefit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8DDE4B-B9FF-4A4C-A0C7-83AD472DE724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Anna’s learning experiences</a:t>
            </a:r>
          </a:p>
          <a:p>
            <a:r>
              <a:rPr lang="en-US" dirty="0" smtClean="0"/>
              <a:t>Disability </a:t>
            </a:r>
            <a:r>
              <a:rPr lang="en-US" dirty="0" smtClean="0"/>
              <a:t>benefit </a:t>
            </a:r>
            <a:r>
              <a:rPr lang="en-US" dirty="0" smtClean="0"/>
              <a:t>issues</a:t>
            </a:r>
          </a:p>
          <a:p>
            <a:r>
              <a:rPr lang="en-US" dirty="0" smtClean="0"/>
              <a:t>Forms of long term disability coverage</a:t>
            </a:r>
          </a:p>
          <a:p>
            <a:r>
              <a:rPr lang="en-US" dirty="0" smtClean="0"/>
              <a:t>Regulation of coverage</a:t>
            </a:r>
          </a:p>
          <a:p>
            <a:r>
              <a:rPr lang="en-US" dirty="0" smtClean="0"/>
              <a:t>Anna’s policy recommendations</a:t>
            </a:r>
          </a:p>
          <a:p>
            <a:r>
              <a:rPr lang="en-US" dirty="0" smtClean="0"/>
              <a:t>Appendix</a:t>
            </a:r>
          </a:p>
          <a:p>
            <a:pPr lvl="1"/>
            <a:r>
              <a:rPr lang="en-US" dirty="0" smtClean="0"/>
              <a:t>ERISA Advisory Council</a:t>
            </a:r>
          </a:p>
          <a:p>
            <a:pPr lvl="1"/>
            <a:r>
              <a:rPr lang="en-US" dirty="0" smtClean="0"/>
              <a:t>More data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Task Force on </a:t>
            </a:r>
            <a:r>
              <a:rPr lang="en-US" dirty="0" smtClean="0"/>
              <a:t>Women and Aging, August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Managing Disability Risks</a:t>
            </a:r>
            <a:br>
              <a:rPr lang="en-US" smtClean="0"/>
            </a:br>
            <a:r>
              <a:rPr lang="en-US" smtClean="0">
                <a:solidFill>
                  <a:srgbClr val="FF0000"/>
                </a:solidFill>
              </a:rPr>
              <a:t>Recommendations</a:t>
            </a:r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736BCC-2FCB-40FC-9DA3-68F42715E0CE}" type="slidenum">
              <a:rPr lang="en-US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31749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203325" lvl="1" indent="-577850" eaLnBrk="1" hangingPunct="1"/>
            <a:endParaRPr lang="en-US" sz="2400" smtClean="0"/>
          </a:p>
          <a:p>
            <a:pPr marL="1203325" lvl="1" indent="-577850" eaLnBrk="1" hangingPunct="1"/>
            <a:r>
              <a:rPr lang="en-US" sz="2400" smtClean="0"/>
              <a:t>Resolution of conflicts between the administrative claims and appeals process and the participants’ ability to timely bring suit</a:t>
            </a:r>
          </a:p>
          <a:p>
            <a:pPr marL="1203325" lvl="1" indent="-577850" eaLnBrk="1" hangingPunct="1"/>
            <a:endParaRPr lang="en-US" sz="2400" smtClean="0"/>
          </a:p>
          <a:p>
            <a:pPr marL="1203325" lvl="1" indent="-577850" eaLnBrk="1" hangingPunct="1"/>
            <a:r>
              <a:rPr lang="en-US" sz="2400" smtClean="0"/>
              <a:t>Applicability of the ERISA claim procedures to offsets and eligibility determinations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8229600" cy="1265238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3200" dirty="0" smtClean="0"/>
              <a:t> </a:t>
            </a:r>
            <a:r>
              <a:rPr lang="en-US" sz="2900" dirty="0"/>
              <a:t/>
            </a:r>
            <a:br>
              <a:rPr lang="en-US" sz="2900" dirty="0"/>
            </a:br>
            <a:r>
              <a:rPr lang="en-US" sz="3200" dirty="0" smtClean="0"/>
              <a:t>Managing Disability Risks</a:t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Recommendations </a:t>
            </a: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/>
              <a:t/>
            </a:r>
            <a:br>
              <a:rPr lang="en-US" sz="2900" dirty="0"/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buFont typeface="Franklin Gothic Medium" pitchFamily="34" charset="0"/>
              <a:buAutoNum type="arabicPeriod" startAt="3"/>
            </a:pPr>
            <a:r>
              <a:rPr lang="en-US" sz="2800" smtClean="0"/>
              <a:t>Issue guidance for plan sponsors and plan administrators on the following: </a:t>
            </a:r>
          </a:p>
          <a:p>
            <a:pPr marL="914400" lvl="1" indent="-449263" eaLnBrk="1" hangingPunct="1"/>
            <a:r>
              <a:rPr lang="en-US" sz="2400" smtClean="0"/>
              <a:t>Permissibility of auto-enrollment for employee contributory long-term disability plans </a:t>
            </a:r>
          </a:p>
          <a:p>
            <a:pPr marL="914400" lvl="1" indent="-449263" eaLnBrk="1" hangingPunct="1"/>
            <a:r>
              <a:rPr lang="en-US" sz="2400" smtClean="0"/>
              <a:t>Characterization of long-term disability benefits as welfare benefits without regard to retirement age</a:t>
            </a:r>
          </a:p>
          <a:p>
            <a:pPr marL="914400" lvl="1" indent="-449263" eaLnBrk="1" hangingPunct="1"/>
            <a:r>
              <a:rPr lang="en-US" sz="2400" smtClean="0"/>
              <a:t>Payment of insurance premiums for continuing retirement contributions during periods of long-term disability in DC plans, including whether a default feature is appropriate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9BEC4-6FE3-4E33-A2D0-87E30B54FB7F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– more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Task Force on Women and Aging, August, 2013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1B37B00-8B1B-4D04-B9BE-5DB11A70A7E8}" type="slidenum">
              <a:rPr lang="en-US" smtClean="0">
                <a:latin typeface="Calibri" pitchFamily="34" charset="0"/>
                <a:ea typeface="ＭＳ Ｐゴシック" pitchFamily="34" charset="-128"/>
              </a:rPr>
              <a:pPr/>
              <a:t>23</a:t>
            </a:fld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6627" name="Rectangle 1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Myriad Pro" pitchFamily="-65" charset="0"/>
                <a:ea typeface="ＭＳ Ｐゴシック" pitchFamily="34" charset="-128"/>
              </a:rPr>
              <a:t>Primary Causes of Disability</a:t>
            </a:r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2438400" y="5895975"/>
            <a:ext cx="5943600" cy="17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>
              <a:lnSpc>
                <a:spcPct val="95000"/>
              </a:lnSpc>
              <a:spcBef>
                <a:spcPct val="60000"/>
              </a:spcBef>
              <a:buClr>
                <a:srgbClr val="A42F00"/>
              </a:buClr>
              <a:buSzPct val="85000"/>
              <a:buFont typeface="Wingdings" pitchFamily="2" charset="2"/>
              <a:buNone/>
            </a:pPr>
            <a:r>
              <a:rPr lang="en-US" sz="1200" b="1" i="1">
                <a:latin typeface="Gill Sans MT"/>
              </a:rPr>
              <a:t>Source: HIAA  Source Book of Insurance Data, 1999-2000</a:t>
            </a:r>
          </a:p>
        </p:txBody>
      </p:sp>
      <p:graphicFrame>
        <p:nvGraphicFramePr>
          <p:cNvPr id="159868" name="Group 124"/>
          <p:cNvGraphicFramePr>
            <a:graphicFrameLocks noGrp="1"/>
          </p:cNvGraphicFramePr>
          <p:nvPr/>
        </p:nvGraphicFramePr>
        <p:xfrm>
          <a:off x="1600200" y="1905000"/>
          <a:ext cx="5562600" cy="3570288"/>
        </p:xfrm>
        <a:graphic>
          <a:graphicData uri="http://schemas.openxmlformats.org/drawingml/2006/table">
            <a:tbl>
              <a:tblPr/>
              <a:tblGrid>
                <a:gridCol w="2781300"/>
                <a:gridCol w="2781300"/>
              </a:tblGrid>
              <a:tr h="449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Impairment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% of Claims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Back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18.2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Emotional/psychiatric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12.7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Neurological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11.3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Extremities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9.0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Cardiovascular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4.1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Diabetes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Gill Sans MT" pitchFamily="34" charset="0"/>
                        </a:rPr>
                        <a:t>3.6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TOTAL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5000"/>
                        </a:lnSpc>
                        <a:spcBef>
                          <a:spcPct val="60000"/>
                        </a:spcBef>
                        <a:spcAft>
                          <a:spcPct val="0"/>
                        </a:spcAft>
                        <a:buClr>
                          <a:srgbClr val="A42F00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ill Sans MT" pitchFamily="34" charset="0"/>
                        </a:rPr>
                        <a:t>58.9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924800" cy="1096963"/>
          </a:xfrm>
        </p:spPr>
        <p:txBody>
          <a:bodyPr/>
          <a:lstStyle/>
          <a:p>
            <a:pPr algn="ctr"/>
            <a:r>
              <a:rPr lang="en-US" sz="2400" smtClean="0">
                <a:latin typeface="Myriad Pro" pitchFamily="-65" charset="0"/>
                <a:ea typeface="ＭＳ Ｐゴシック" pitchFamily="34" charset="-128"/>
              </a:rPr>
              <a:t>Odds One Person Will Become Disabled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838200" y="1524000"/>
          <a:ext cx="7696200" cy="3840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6189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Total Number of Employees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1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Age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 Employees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 Employees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 Employees</a:t>
                      </a:r>
                    </a:p>
                  </a:txBody>
                  <a:tcPr anchor="ctr" horzOverflow="overflow"/>
                </a:tc>
              </a:tr>
              <a:tr h="61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66.3%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93.4%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99.6%</a:t>
                      </a:r>
                    </a:p>
                  </a:txBody>
                  <a:tcPr anchor="ctr" horzOverflow="overflow"/>
                </a:tc>
              </a:tr>
              <a:tr h="61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62.4%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91.3%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99.2%</a:t>
                      </a:r>
                    </a:p>
                  </a:txBody>
                  <a:tcPr anchor="ctr" horzOverflow="overflow"/>
                </a:tc>
              </a:tr>
              <a:tr h="61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54.4%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85.9%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98.0%</a:t>
                      </a:r>
                    </a:p>
                  </a:txBody>
                  <a:tcPr anchor="ctr" horzOverflow="overflow"/>
                </a:tc>
              </a:tr>
              <a:tr h="618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>
                              <a:lumMod val="75000"/>
                            </a:schemeClr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35.4%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66.4%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2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F7600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88.7%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5334000"/>
            <a:ext cx="7391400" cy="390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90000"/>
              </a:lnSpc>
              <a:defRPr/>
            </a:pPr>
            <a:r>
              <a:rPr lang="en-US" sz="1200" dirty="0">
                <a:solidFill>
                  <a:schemeClr val="accent6"/>
                </a:solidFill>
                <a:latin typeface="Arial" charset="0"/>
                <a:ea typeface="ＭＳ Ｐゴシック" pitchFamily="-65" charset="-128"/>
              </a:rPr>
              <a:t>Based on 1985 Commissioner’s Individual Disability Table B - Equally Weighted 90 Day Elimination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Anna’s learning experiences: it is more complicated than I thought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315200" cy="4525963"/>
          </a:xfrm>
        </p:spPr>
        <p:txBody>
          <a:bodyPr/>
          <a:lstStyle/>
          <a:p>
            <a:r>
              <a:rPr lang="en-US" sz="1600" dirty="0" smtClean="0"/>
              <a:t>About 5 years ago, became concerned that common coverage of disability embedded in DB retirement plans lost when plans switched to DC</a:t>
            </a:r>
          </a:p>
          <a:p>
            <a:r>
              <a:rPr lang="en-US" sz="1600" dirty="0" smtClean="0"/>
              <a:t>Discovered – low awareness of issues even among pension experts</a:t>
            </a:r>
          </a:p>
          <a:p>
            <a:r>
              <a:rPr lang="en-US" sz="1600" dirty="0" smtClean="0"/>
              <a:t>2011 – gave presentation at EBRI Policy Forum and wrote for Benefits Magazine about disability and DC</a:t>
            </a:r>
          </a:p>
          <a:p>
            <a:r>
              <a:rPr lang="en-US" sz="1600" dirty="0" smtClean="0"/>
              <a:t>2011 – learned that employers who wanted to continue savings in DC for disabled employees had regulatory problem (Proposed regulation counter to private letter rulings)</a:t>
            </a:r>
          </a:p>
          <a:p>
            <a:r>
              <a:rPr lang="en-US" sz="1600" dirty="0" smtClean="0"/>
              <a:t>2012 – ERISA Advisory Council put topic on their agenda</a:t>
            </a:r>
          </a:p>
          <a:p>
            <a:pPr lvl="1"/>
            <a:r>
              <a:rPr lang="en-US" sz="1600" dirty="0" smtClean="0"/>
              <a:t>Learned that there were more problems </a:t>
            </a:r>
          </a:p>
          <a:p>
            <a:pPr lvl="2"/>
            <a:r>
              <a:rPr lang="en-US" sz="1600" dirty="0" smtClean="0"/>
              <a:t>Confusion about multiple definitions and offsets</a:t>
            </a:r>
          </a:p>
          <a:p>
            <a:pPr lvl="2"/>
            <a:r>
              <a:rPr lang="en-US" sz="1600" dirty="0" smtClean="0"/>
              <a:t>Lack of awareness and appreciation</a:t>
            </a:r>
          </a:p>
          <a:p>
            <a:pPr lvl="2"/>
            <a:r>
              <a:rPr lang="en-US" sz="1600" dirty="0" smtClean="0"/>
              <a:t>Problems with return to work vs. LTD benefits</a:t>
            </a:r>
          </a:p>
          <a:p>
            <a:r>
              <a:rPr lang="en-US" sz="1600" dirty="0" smtClean="0"/>
              <a:t>2012 – Worked on Society of Actuaries/NAPFA Presentation</a:t>
            </a:r>
          </a:p>
          <a:p>
            <a:pPr>
              <a:buNone/>
            </a:pPr>
            <a:r>
              <a:rPr lang="en-US" sz="1600" dirty="0" smtClean="0"/>
              <a:t>Note: Anna served on the ERISA Advisory Council in 2012, but the views here are totally her own</a:t>
            </a:r>
            <a:endParaRPr lang="en-US" sz="1600" dirty="0" smtClean="0"/>
          </a:p>
          <a:p>
            <a:pPr lvl="2"/>
            <a:endParaRPr lang="en-US" sz="1800" dirty="0" smtClean="0"/>
          </a:p>
          <a:p>
            <a:pPr lvl="2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Task Force on Women and Aging, August, 2013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914400"/>
          </a:xfrm>
        </p:spPr>
        <p:txBody>
          <a:bodyPr/>
          <a:lstStyle/>
          <a:p>
            <a:r>
              <a:rPr lang="en-US" dirty="0" smtClean="0"/>
              <a:t>The Importance of Disability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2087880"/>
          <a:ext cx="73152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1524000"/>
                <a:gridCol w="16002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Other Reasons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Men (14% of Population)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of Not in Labor 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64%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Women (24%</a:t>
                      </a:r>
                      <a:r>
                        <a:rPr lang="en-US" b="1" baseline="0" dirty="0" smtClean="0"/>
                        <a:t>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</a:t>
                      </a:r>
                      <a:r>
                        <a:rPr lang="en-US" baseline="0" dirty="0" smtClean="0"/>
                        <a:t> of Not in Labor 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% </a:t>
                      </a:r>
                      <a:r>
                        <a:rPr lang="en-US" baseline="0" dirty="0" smtClean="0"/>
                        <a:t>Poor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10%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Tax Force on Women and Aging, August,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95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CBO, Disability and Retirement: The Early Exit of the Baby Boomers from the Labor Force, November 2004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600200"/>
            <a:ext cx="749718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Status of Americans Age 50-61 Not in Labor Force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914400"/>
          </a:xfrm>
        </p:spPr>
        <p:txBody>
          <a:bodyPr/>
          <a:lstStyle/>
          <a:p>
            <a:r>
              <a:rPr lang="en-US" dirty="0" smtClean="0"/>
              <a:t>The Importance of Disability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2087880"/>
          <a:ext cx="73152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/>
                <a:gridCol w="1524000"/>
                <a:gridCol w="1371600"/>
                <a:gridCol w="129540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Retired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Disabled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 Labor</a:t>
                      </a:r>
                      <a:r>
                        <a:rPr lang="en-US" baseline="0" dirty="0" smtClean="0"/>
                        <a:t> Force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</a:t>
                      </a:r>
                      <a:r>
                        <a:rPr lang="en-US" sz="1600" baseline="0" dirty="0" smtClean="0"/>
                        <a:t> Annual Family Income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$30,000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$20,000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$62,000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</a:t>
                      </a:r>
                      <a:r>
                        <a:rPr lang="en-US" sz="1600" baseline="0" dirty="0" smtClean="0"/>
                        <a:t> Net Worth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$231,000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$19,000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$148,000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Women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sz="16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</a:t>
                      </a:r>
                      <a:r>
                        <a:rPr lang="en-US" sz="1600" baseline="0" dirty="0" smtClean="0"/>
                        <a:t> Annual Family Income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$34,000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$19,000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$54,000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Median</a:t>
                      </a:r>
                      <a:r>
                        <a:rPr lang="en-US" sz="1600" baseline="0" dirty="0" smtClean="0"/>
                        <a:t> Net Worth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$218,000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$14,000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$132,000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Task Force on Women and Aging</a:t>
            </a:r>
            <a:r>
              <a:rPr lang="en-US" smtClean="0"/>
              <a:t>, August,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4953000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CBO, Disability and Retirement: The Early Exit of the Baby Boomers from the Labor Force, November 2004 ( CBO analysis based on 2001 SIPP)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1600200"/>
            <a:ext cx="6234014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Economic Status of Americans Age 50-61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% Disabled Increases with Age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1981200"/>
          <a:ext cx="7162800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3800"/>
                <a:gridCol w="1193800"/>
                <a:gridCol w="1193800"/>
                <a:gridCol w="1193800"/>
                <a:gridCol w="1193800"/>
                <a:gridCol w="1193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25-29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35-39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45-49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55-59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60-64</a:t>
                      </a:r>
                      <a:endParaRPr lang="en-US" dirty="0"/>
                    </a:p>
                  </a:txBody>
                  <a:tcPr/>
                </a:tc>
              </a:tr>
              <a:tr h="391160">
                <a:tc>
                  <a:txBody>
                    <a:bodyPr/>
                    <a:lstStyle/>
                    <a:p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15.5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Tax Force on Women and Aging, August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600200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Social Security Disability Incidence Rates per 1000 by Age 1998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819400"/>
            <a:ext cx="6671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Social Security Office of the Actuary,  Actuarial Study Number 114 Table 4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3505200"/>
            <a:ext cx="7467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Three in 10 workers entering the workforce today will be disabled before they retire</a:t>
            </a:r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One in seven workers can expect to be disabled for five years or more before retirement</a:t>
            </a:r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90% of Americans underestimate their chances of being disabled</a:t>
            </a:r>
          </a:p>
          <a:p>
            <a:pPr marL="347663" indent="-347663">
              <a:buFont typeface="Wingdings" pitchFamily="2" charset="2"/>
              <a:buChar char="§"/>
            </a:pPr>
            <a:r>
              <a:rPr lang="en-US" dirty="0" smtClean="0"/>
              <a:t>85% express little concern that they will suffer a disability lasting three months or more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5496580"/>
            <a:ext cx="701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Source: Worker Disability: A Growing Risk to Retirement Security, Council for Disability Awareness, June 2008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Disability issues: Gaps in Disability Coverage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620000" cy="4525963"/>
          </a:xfrm>
        </p:spPr>
        <p:txBody>
          <a:bodyPr/>
          <a:lstStyle/>
          <a:p>
            <a:r>
              <a:rPr lang="en-US" dirty="0" smtClean="0"/>
              <a:t>Disability in 40s and 50s means</a:t>
            </a:r>
          </a:p>
          <a:p>
            <a:pPr lvl="1"/>
            <a:r>
              <a:rPr lang="en-US" dirty="0" smtClean="0"/>
              <a:t>Loss of income</a:t>
            </a:r>
          </a:p>
          <a:p>
            <a:pPr lvl="1"/>
            <a:r>
              <a:rPr lang="en-US" dirty="0" smtClean="0"/>
              <a:t>Loss of new retirement savings</a:t>
            </a:r>
          </a:p>
          <a:p>
            <a:pPr lvl="1"/>
            <a:r>
              <a:rPr lang="en-US" dirty="0" smtClean="0"/>
              <a:t>Possibility of added expenses—medical and care-giving</a:t>
            </a:r>
          </a:p>
          <a:p>
            <a:pPr lvl="1"/>
            <a:r>
              <a:rPr lang="en-US" dirty="0" smtClean="0"/>
              <a:t>Stress on family members</a:t>
            </a:r>
          </a:p>
          <a:p>
            <a:r>
              <a:rPr lang="en-US" dirty="0" smtClean="0"/>
              <a:t>Only 31% of civilian labor force have employer sponsored LTD</a:t>
            </a:r>
            <a:endParaRPr lang="en-US" dirty="0" smtClean="0"/>
          </a:p>
          <a:p>
            <a:r>
              <a:rPr lang="en-US" dirty="0" smtClean="0"/>
              <a:t>DC plans and </a:t>
            </a:r>
            <a:r>
              <a:rPr lang="en-US" dirty="0" smtClean="0"/>
              <a:t>disability – the usual situation</a:t>
            </a:r>
            <a:endParaRPr lang="en-US" dirty="0" smtClean="0"/>
          </a:p>
          <a:p>
            <a:pPr lvl="1"/>
            <a:r>
              <a:rPr lang="en-US" dirty="0" smtClean="0"/>
              <a:t>No continued accrual of benefits</a:t>
            </a:r>
          </a:p>
          <a:p>
            <a:pPr lvl="1"/>
            <a:r>
              <a:rPr lang="en-US" dirty="0" smtClean="0"/>
              <a:t>Pay out lump sum on disability</a:t>
            </a:r>
          </a:p>
          <a:p>
            <a:pPr lvl="1"/>
            <a:r>
              <a:rPr lang="en-US" dirty="0" smtClean="0"/>
              <a:t>Funds may be spent too </a:t>
            </a:r>
            <a:r>
              <a:rPr lang="en-US" dirty="0" smtClean="0"/>
              <a:t>early</a:t>
            </a:r>
          </a:p>
          <a:p>
            <a:pPr lvl="1"/>
            <a:r>
              <a:rPr lang="en-US" dirty="0" smtClean="0"/>
              <a:t>Regulations are a barrier to fixing this challenge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Task Force on Women and Aging, August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Disability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Auto-enrollment – used frequently for 401(k), but not much for disability (Confusion about regulations)</a:t>
            </a:r>
          </a:p>
          <a:p>
            <a:r>
              <a:rPr lang="en-US" dirty="0" smtClean="0"/>
              <a:t>Offsets – LTD benefits normally offset for Social Security benefits, but other offsets also used</a:t>
            </a:r>
          </a:p>
          <a:p>
            <a:pPr lvl="1"/>
            <a:r>
              <a:rPr lang="en-US" dirty="0" smtClean="0"/>
              <a:t>Don’t know how often</a:t>
            </a:r>
          </a:p>
          <a:p>
            <a:pPr lvl="1"/>
            <a:r>
              <a:rPr lang="en-US" dirty="0" smtClean="0"/>
              <a:t>Some seem counter to the purpose of the plan</a:t>
            </a:r>
          </a:p>
          <a:p>
            <a:r>
              <a:rPr lang="en-US" dirty="0" smtClean="0"/>
              <a:t>Definitions of disability – create confusion</a:t>
            </a:r>
          </a:p>
          <a:p>
            <a:r>
              <a:rPr lang="en-US" dirty="0" smtClean="0"/>
              <a:t>Helping people work vs. paying benefits – benefits vs. ADA</a:t>
            </a:r>
          </a:p>
          <a:p>
            <a:pPr lvl="1"/>
            <a:r>
              <a:rPr lang="en-US" dirty="0" smtClean="0"/>
              <a:t>Not well coordinated</a:t>
            </a:r>
          </a:p>
          <a:p>
            <a:r>
              <a:rPr lang="en-US" dirty="0" smtClean="0"/>
              <a:t>Fragmented regulations</a:t>
            </a:r>
          </a:p>
          <a:p>
            <a:r>
              <a:rPr lang="en-US" dirty="0" smtClean="0"/>
              <a:t>People not working outside of the home have NO disability coverage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Task Force on Women and Aging, August, 2013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AFC6-9150-46EA-9C68-B9250CF5127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Sources of longer-term disability coverage</a:t>
            </a:r>
            <a:endParaRPr lang="en-US" sz="36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Security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 LTD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DB Pension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Individual Plan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Employer</a:t>
                      </a:r>
                      <a:r>
                        <a:rPr lang="en-US" baseline="0" dirty="0" smtClean="0"/>
                        <a:t> 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Pay 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Sponsor</a:t>
                      </a:r>
                      <a:r>
                        <a:rPr lang="en-US" baseline="0" dirty="0" smtClean="0"/>
                        <a:t>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Sponsor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 none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Prevalence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 in Soc. Sec,;</a:t>
                      </a:r>
                      <a:r>
                        <a:rPr lang="en-US" baseline="0" dirty="0" smtClean="0"/>
                        <a:t> not for homemakers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Common in large cos., 31% of civilian labor force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Minority of employees</a:t>
                      </a:r>
                      <a:r>
                        <a:rPr lang="en-US" baseline="0" dirty="0" smtClean="0"/>
                        <a:t> today and dropping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Small</a:t>
                      </a:r>
                      <a:r>
                        <a:rPr lang="en-US" baseline="0" dirty="0" smtClean="0"/>
                        <a:t> minority; highest amount higher-paid professionals, self-employed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 of disability*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strict – total and permanent, but variable administration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Depends:</a:t>
                      </a:r>
                      <a:r>
                        <a:rPr lang="en-US" baseline="0" dirty="0" smtClean="0"/>
                        <a:t> your occupation, any occupation, blend and variations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Depends on plan; may mirror LTD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Depends:</a:t>
                      </a:r>
                      <a:r>
                        <a:rPr lang="en-US" baseline="0" dirty="0" smtClean="0"/>
                        <a:t> your occupation, any occupation, blend and variations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Task Force on Women and Aging, August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D9CFB2-55F2-40A0-A944-EF7CB540D75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90600" y="5562600"/>
            <a:ext cx="6579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*Americans with Disabilities Act has entirely different definition.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na Rappaport1">
  <a:themeElements>
    <a:clrScheme name="Anna 2007-01">
      <a:dk1>
        <a:srgbClr val="080808"/>
      </a:dk1>
      <a:lt1>
        <a:srgbClr val="FFFFFF"/>
      </a:lt1>
      <a:dk2>
        <a:srgbClr val="080808"/>
      </a:dk2>
      <a:lt2>
        <a:srgbClr val="FFFFFF"/>
      </a:lt2>
      <a:accent1>
        <a:srgbClr val="285082"/>
      </a:accent1>
      <a:accent2>
        <a:srgbClr val="508C8C"/>
      </a:accent2>
      <a:accent3>
        <a:srgbClr val="AABECD"/>
      </a:accent3>
      <a:accent4>
        <a:srgbClr val="E6E600"/>
      </a:accent4>
      <a:accent5>
        <a:srgbClr val="285082"/>
      </a:accent5>
      <a:accent6>
        <a:srgbClr val="508C8C"/>
      </a:accent6>
      <a:hlink>
        <a:srgbClr val="AABECD"/>
      </a:hlink>
      <a:folHlink>
        <a:srgbClr val="E6E600"/>
      </a:folHlink>
    </a:clrScheme>
    <a:fontScheme name="Anna Rappaport Tes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D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D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na Rappaport Tes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a Rappaport Tes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a Rappaport Tes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a Rappaport Tes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a Rappaport Tes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na Rappaport Tes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a Rappaport Tes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a Rappaport Tes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a Rappaport Tes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a Rappaport Tes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a Rappaport Tes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na Rappaport Tes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D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D8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EC8C8"/>
        </a:accent1>
        <a:accent2>
          <a:srgbClr val="285082"/>
        </a:accent2>
        <a:accent3>
          <a:srgbClr val="FFFFFF"/>
        </a:accent3>
        <a:accent4>
          <a:srgbClr val="000000"/>
        </a:accent4>
        <a:accent5>
          <a:srgbClr val="DBE0E0"/>
        </a:accent5>
        <a:accent6>
          <a:srgbClr val="234875"/>
        </a:accent6>
        <a:hlink>
          <a:srgbClr val="508C8C"/>
        </a:hlink>
        <a:folHlink>
          <a:srgbClr val="28508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EC8C8"/>
        </a:accent1>
        <a:accent2>
          <a:srgbClr val="285082"/>
        </a:accent2>
        <a:accent3>
          <a:srgbClr val="FFFFFF"/>
        </a:accent3>
        <a:accent4>
          <a:srgbClr val="000000"/>
        </a:accent4>
        <a:accent5>
          <a:srgbClr val="DBE0E0"/>
        </a:accent5>
        <a:accent6>
          <a:srgbClr val="234875"/>
        </a:accent6>
        <a:hlink>
          <a:srgbClr val="508C8C"/>
        </a:hlink>
        <a:folHlink>
          <a:srgbClr val="AAA0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BECD"/>
        </a:accent1>
        <a:accent2>
          <a:srgbClr val="285082"/>
        </a:accent2>
        <a:accent3>
          <a:srgbClr val="FFFFFF"/>
        </a:accent3>
        <a:accent4>
          <a:srgbClr val="000000"/>
        </a:accent4>
        <a:accent5>
          <a:srgbClr val="D2DBE3"/>
        </a:accent5>
        <a:accent6>
          <a:srgbClr val="234875"/>
        </a:accent6>
        <a:hlink>
          <a:srgbClr val="508C8C"/>
        </a:hlink>
        <a:folHlink>
          <a:srgbClr val="AAA0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AABECD"/>
        </a:accent1>
        <a:accent2>
          <a:srgbClr val="285082"/>
        </a:accent2>
        <a:accent3>
          <a:srgbClr val="FFFFFF"/>
        </a:accent3>
        <a:accent4>
          <a:srgbClr val="000000"/>
        </a:accent4>
        <a:accent5>
          <a:srgbClr val="D2DBE3"/>
        </a:accent5>
        <a:accent6>
          <a:srgbClr val="234875"/>
        </a:accent6>
        <a:hlink>
          <a:srgbClr val="508C8C"/>
        </a:hlink>
        <a:folHlink>
          <a:srgbClr val="E6E6A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34935</TotalTime>
  <Words>1740</Words>
  <Application>Microsoft Office PowerPoint</Application>
  <PresentationFormat>On-screen Show (4:3)</PresentationFormat>
  <Paragraphs>323</Paragraphs>
  <Slides>24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Anna Rappaport1</vt:lpstr>
      <vt:lpstr>Custom Design</vt:lpstr>
      <vt:lpstr>1_Custom Design</vt:lpstr>
      <vt:lpstr>Disability: the Challenges it Presents to Successful Retirement  </vt:lpstr>
      <vt:lpstr>Agenda</vt:lpstr>
      <vt:lpstr>Anna’s learning experiences: it is more complicated than I thought</vt:lpstr>
      <vt:lpstr>The Importance of Disability</vt:lpstr>
      <vt:lpstr>The Importance of Disability</vt:lpstr>
      <vt:lpstr>% Disabled Increases with Age</vt:lpstr>
      <vt:lpstr>Disability issues: Gaps in Disability Coverage Today</vt:lpstr>
      <vt:lpstr>More Disability Issues</vt:lpstr>
      <vt:lpstr>Sources of longer-term disability coverage</vt:lpstr>
      <vt:lpstr>Integrating Disability with Other Benefits</vt:lpstr>
      <vt:lpstr>Regulation of longer-term disability coverage</vt:lpstr>
      <vt:lpstr>Anna’s advice to policymakers</vt:lpstr>
      <vt:lpstr>Tips to Individuals and Advisors</vt:lpstr>
      <vt:lpstr>AppenDIX: 2012 ERISA Advisory Council topic: Managing Disability Risks in an Environment of Individual Responsibility </vt:lpstr>
      <vt:lpstr> Managing Disability Risks Questions studied</vt:lpstr>
      <vt:lpstr> Managing Disability Risks Findings</vt:lpstr>
      <vt:lpstr>Managing Disability Risks Findings</vt:lpstr>
      <vt:lpstr> Managing Disability Risks Recommendations </vt:lpstr>
      <vt:lpstr> Managing Disability Risks Recommendations</vt:lpstr>
      <vt:lpstr>Managing Disability Risks Recommendations</vt:lpstr>
      <vt:lpstr>   Managing Disability Risks Recommendations   </vt:lpstr>
      <vt:lpstr>Appendix – more data</vt:lpstr>
      <vt:lpstr>Primary Causes of Disability</vt:lpstr>
      <vt:lpstr>Odds One Person Will Become Disabled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the  Title of the Presentation</dc:title>
  <dc:creator>Chris Plumley</dc:creator>
  <cp:lastModifiedBy>Anna</cp:lastModifiedBy>
  <cp:revision>314</cp:revision>
  <cp:lastPrinted>2010-08-26T19:01:38Z</cp:lastPrinted>
  <dcterms:created xsi:type="dcterms:W3CDTF">2007-10-26T22:35:23Z</dcterms:created>
  <dcterms:modified xsi:type="dcterms:W3CDTF">2013-06-18T02:41:10Z</dcterms:modified>
</cp:coreProperties>
</file>